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4" r:id="rId1"/>
  </p:sldMasterIdLst>
  <p:notesMasterIdLst>
    <p:notesMasterId r:id="rId17"/>
  </p:notesMasterIdLst>
  <p:handoutMasterIdLst>
    <p:handoutMasterId r:id="rId18"/>
  </p:handoutMasterIdLst>
  <p:sldIdLst>
    <p:sldId id="517" r:id="rId2"/>
    <p:sldId id="508" r:id="rId3"/>
    <p:sldId id="510" r:id="rId4"/>
    <p:sldId id="511" r:id="rId5"/>
    <p:sldId id="516" r:id="rId6"/>
    <p:sldId id="512" r:id="rId7"/>
    <p:sldId id="513" r:id="rId8"/>
    <p:sldId id="514" r:id="rId9"/>
    <p:sldId id="480" r:id="rId10"/>
    <p:sldId id="481" r:id="rId11"/>
    <p:sldId id="484" r:id="rId12"/>
    <p:sldId id="496" r:id="rId13"/>
    <p:sldId id="493" r:id="rId14"/>
    <p:sldId id="494" r:id="rId15"/>
    <p:sldId id="495" r:id="rId16"/>
  </p:sldIdLst>
  <p:sldSz cx="9144000" cy="6858000" type="letter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000000"/>
    <a:srgbClr val="CC6600"/>
    <a:srgbClr val="FF9933"/>
    <a:srgbClr val="009900"/>
    <a:srgbClr val="66FF33"/>
    <a:srgbClr val="3366FF"/>
    <a:srgbClr val="99FF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6192" autoAdjust="0"/>
  </p:normalViewPr>
  <p:slideViewPr>
    <p:cSldViewPr showGuides="1">
      <p:cViewPr varScale="1">
        <p:scale>
          <a:sx n="101" d="100"/>
          <a:sy n="101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1920" y="-90"/>
      </p:cViewPr>
      <p:guideLst>
        <p:guide orient="horz" pos="2227"/>
        <p:guide pos="30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694" y="-3316"/>
            <a:ext cx="3171614" cy="48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t" anchorCtr="0" compatLnSpc="1">
            <a:prstTxWarp prst="textNoShape">
              <a:avLst/>
            </a:prstTxWarp>
          </a:bodyPr>
          <a:lstStyle>
            <a:lvl1pPr defTabSz="990714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-3316"/>
            <a:ext cx="3171614" cy="48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t" anchorCtr="0" compatLnSpc="1">
            <a:prstTxWarp prst="textNoShape">
              <a:avLst/>
            </a:prstTxWarp>
          </a:bodyPr>
          <a:lstStyle>
            <a:lvl1pPr algn="r" defTabSz="990714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694" y="9365105"/>
            <a:ext cx="3903134" cy="2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ctr" anchorCtr="0" compatLnSpc="1">
            <a:prstTxWarp prst="textNoShape">
              <a:avLst/>
            </a:prstTxWarp>
          </a:bodyPr>
          <a:lstStyle>
            <a:lvl1pPr defTabSz="990714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US" sz="900" i="0" dirty="0">
                <a:latin typeface="+mn-lt"/>
              </a:rPr>
              <a:t>© Wyatt Technology Corporation 2011 – All Rights Reserved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365105"/>
            <a:ext cx="3171614" cy="2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ctr" anchorCtr="0" compatLnSpc="1">
            <a:prstTxWarp prst="textNoShape">
              <a:avLst/>
            </a:prstTxWarp>
          </a:bodyPr>
          <a:lstStyle>
            <a:lvl1pPr algn="r" defTabSz="990714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fld id="{6FC43D35-FD16-4660-8112-854CD7ECE87B}" type="slidenum">
              <a:rPr lang="en-US" sz="900" i="0">
                <a:latin typeface="+mn-lt"/>
              </a:rPr>
              <a:pPr>
                <a:defRPr/>
              </a:pPr>
              <a:t>‹#›</a:t>
            </a:fld>
            <a:r>
              <a:rPr lang="en-US" sz="900" i="0" dirty="0">
                <a:latin typeface="+mn-lt"/>
              </a:rPr>
              <a:t>   </a:t>
            </a:r>
            <a:r>
              <a:rPr lang="en-US" sz="900" dirty="0">
                <a:latin typeface="+mn-lt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694" y="-3316"/>
            <a:ext cx="3171614" cy="48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t" anchorCtr="0" compatLnSpc="1">
            <a:prstTxWarp prst="textNoShape">
              <a:avLst/>
            </a:prstTxWarp>
          </a:bodyPr>
          <a:lstStyle>
            <a:lvl1pPr defTabSz="99071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-3316"/>
            <a:ext cx="3171614" cy="48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47" tIns="0" rIns="19947" bIns="0" numCol="1" anchor="t" anchorCtr="0" compatLnSpc="1">
            <a:prstTxWarp prst="textNoShape">
              <a:avLst/>
            </a:prstTxWarp>
          </a:bodyPr>
          <a:lstStyle>
            <a:lvl1pPr algn="r" defTabSz="99071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502400" y="9118569"/>
            <a:ext cx="812800" cy="482632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 defTabSz="990714" rtl="0" eaLnBrk="0" fontAlgn="base" hangingPunct="0">
              <a:spcBef>
                <a:spcPct val="0"/>
              </a:spcBef>
              <a:spcAft>
                <a:spcPct val="0"/>
              </a:spcAft>
              <a:defRPr lang="en-US" sz="9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59285"/>
            <a:ext cx="5364480" cy="431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73" tIns="49868" rIns="98073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Body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2535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8413" y="731838"/>
            <a:ext cx="4778375" cy="3582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9" name="Footer Placeholder 8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4226560" cy="480388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900">
                <a:latin typeface="+mn-lt"/>
              </a:defRPr>
            </a:lvl1pPr>
          </a:lstStyle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46150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65138" algn="l" defTabSz="946150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30275" algn="l" defTabSz="946150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97000" algn="l" defTabSz="946150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63725" algn="l" defTabSz="946150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39367" indent="-239367"/>
            <a:r>
              <a:rPr lang="en-US" dirty="0"/>
              <a:t>Wyatt Technology’s </a:t>
            </a:r>
            <a:r>
              <a:rPr lang="en-US" dirty="0" smtClean="0"/>
              <a:t>Refractometer </a:t>
            </a:r>
            <a:r>
              <a:rPr lang="en-US" dirty="0"/>
              <a:t>Extended Range</a:t>
            </a:r>
          </a:p>
          <a:p>
            <a:pPr marL="239367" indent="-239367"/>
            <a:endParaRPr lang="en-US" dirty="0"/>
          </a:p>
          <a:p>
            <a:pPr marL="239367" indent="-239367"/>
            <a:r>
              <a:rPr lang="en-US" dirty="0"/>
              <a:t>4 Topics in this talk</a:t>
            </a:r>
          </a:p>
          <a:p>
            <a:pPr marL="239367" indent="-239367">
              <a:buFontTx/>
              <a:buAutoNum type="arabicParenR"/>
            </a:pPr>
            <a:r>
              <a:rPr lang="en-US" dirty="0"/>
              <a:t>General Method of Operation</a:t>
            </a:r>
          </a:p>
          <a:p>
            <a:pPr marL="239367" indent="-239367">
              <a:buFontTx/>
              <a:buAutoNum type="arabicParenR"/>
            </a:pPr>
            <a:r>
              <a:rPr lang="en-US" dirty="0" smtClean="0"/>
              <a:t>How dRI is measured</a:t>
            </a:r>
            <a:endParaRPr lang="en-US" dirty="0"/>
          </a:p>
          <a:p>
            <a:pPr marL="239367" indent="-239367">
              <a:buFontTx/>
              <a:buAutoNum type="arabicParenR"/>
            </a:pPr>
            <a:r>
              <a:rPr lang="en-US" dirty="0"/>
              <a:t>dRI and </a:t>
            </a:r>
            <a:r>
              <a:rPr lang="en-US" dirty="0" err="1"/>
              <a:t>aRI</a:t>
            </a:r>
            <a:r>
              <a:rPr lang="en-US" dirty="0"/>
              <a:t> modes</a:t>
            </a:r>
          </a:p>
          <a:p>
            <a:pPr marL="239367" indent="-239367">
              <a:buFontTx/>
              <a:buAutoNum type="arabicParenR"/>
            </a:pPr>
            <a:r>
              <a:rPr lang="en-US" dirty="0"/>
              <a:t>Daily use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BE1EDD-8AA2-4F03-A58A-58CBD7A3AC91}" type="slidenum">
              <a:rPr lang="en-US"/>
              <a:pPr/>
              <a:t>10</a:t>
            </a:fld>
            <a:endParaRPr lang="en-US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3A2735-6126-41FA-A9DE-49FAE09162DC}" type="slidenum">
              <a:rPr lang="en-US"/>
              <a:pPr/>
              <a:t>11</a:t>
            </a:fld>
            <a:endParaRPr lang="en-US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30881-55EB-4D75-A6D4-8BD9E68C5C97}" type="slidenum">
              <a:rPr lang="en-US"/>
              <a:pPr/>
              <a:t>12</a:t>
            </a:fld>
            <a:endParaRPr lang="en-US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150338-D3E4-4EB7-9A4D-4E05FC2735FF}" type="slidenum">
              <a:rPr lang="en-US"/>
              <a:pPr/>
              <a:t>13</a:t>
            </a:fld>
            <a:endParaRPr lang="en-US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845DA-A8AB-435E-8377-277E9ADEF820}" type="slidenum">
              <a:rPr lang="en-US"/>
              <a:pPr/>
              <a:t>14</a:t>
            </a:fld>
            <a:endParaRPr lang="en-US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4DB718-6186-47B3-B2EB-FE746DE42173}" type="slidenum">
              <a:rPr lang="en-US"/>
              <a:pPr/>
              <a:t>2</a:t>
            </a:fld>
            <a:endParaRPr lang="en-US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30369C-2D1B-4472-B3C7-DB1BA782D99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9B12-1CEF-4923-AD89-8A1F3F782E69}" type="slidenum">
              <a:rPr lang="en-US"/>
              <a:pPr/>
              <a:t>9</a:t>
            </a:fld>
            <a:endParaRPr lang="en-US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Previous </a:t>
            </a:r>
            <a:r>
              <a:rPr lang="en-US" dirty="0" err="1" smtClean="0"/>
              <a:t>refractometers</a:t>
            </a:r>
            <a:r>
              <a:rPr lang="en-US" dirty="0" smtClean="0"/>
              <a:t> built around the generated angle.</a:t>
            </a:r>
          </a:p>
          <a:p>
            <a:r>
              <a:rPr lang="en-US" dirty="0" smtClean="0"/>
              <a:t>When s=r no refraction and the exiting beam</a:t>
            </a:r>
          </a:p>
          <a:p>
            <a:r>
              <a:rPr lang="en-US" dirty="0" smtClean="0"/>
              <a:t>fell upon 2 detector photodiodes.</a:t>
            </a:r>
          </a:p>
          <a:p>
            <a:r>
              <a:rPr lang="en-US" dirty="0" smtClean="0"/>
              <a:t>Both photodiodes generated voltages</a:t>
            </a:r>
          </a:p>
          <a:p>
            <a:r>
              <a:rPr lang="en-US" dirty="0" smtClean="0"/>
              <a:t>When s was not= to r, the beam exited at an angle</a:t>
            </a:r>
          </a:p>
          <a:p>
            <a:r>
              <a:rPr lang="en-US" dirty="0" smtClean="0"/>
              <a:t>Causing the beam to ‘walk off’ it’ normal place on the detectors</a:t>
            </a:r>
          </a:p>
          <a:p>
            <a:r>
              <a:rPr lang="en-US" dirty="0" smtClean="0"/>
              <a:t>changing the voltages generated by the photodiodes.</a:t>
            </a:r>
          </a:p>
          <a:p>
            <a:r>
              <a:rPr lang="en-US" dirty="0" smtClean="0"/>
              <a:t>By calibrating the instrument, the voltages changes would be</a:t>
            </a:r>
          </a:p>
          <a:p>
            <a:r>
              <a:rPr lang="en-US" dirty="0" smtClean="0"/>
              <a:t>correlated to Angle of Refraction, but user had to attenuate the </a:t>
            </a:r>
          </a:p>
          <a:p>
            <a:r>
              <a:rPr lang="en-US" dirty="0" smtClean="0"/>
              <a:t>light source to keep the beam from missing the detectors</a:t>
            </a:r>
          </a:p>
          <a:p>
            <a:r>
              <a:rPr lang="en-US" dirty="0" smtClean="0"/>
              <a:t>User had to choose between sensitivity and analytical range</a:t>
            </a:r>
          </a:p>
          <a:p>
            <a:r>
              <a:rPr lang="en-US" dirty="0" smtClean="0"/>
              <a:t>That’s how everyone else does it.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200" b="1" i="1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4000" dirty="0">
              <a:cs typeface="+mn-cs"/>
            </a:endParaRPr>
          </a:p>
        </p:txBody>
      </p:sp>
      <p:graphicFrame>
        <p:nvGraphicFramePr>
          <p:cNvPr id="72706" name="Object 11"/>
          <p:cNvGraphicFramePr>
            <a:graphicFrameLocks/>
          </p:cNvGraphicFramePr>
          <p:nvPr/>
        </p:nvGraphicFramePr>
        <p:xfrm>
          <a:off x="66675" y="47625"/>
          <a:ext cx="1190625" cy="677863"/>
        </p:xfrm>
        <a:graphic>
          <a:graphicData uri="http://schemas.openxmlformats.org/presentationml/2006/ole">
            <p:oleObj spid="_x0000_s47106" name="FreeHand 5.0 Drawing" r:id="rId8" imgW="4003560" imgH="2427120" progId="">
              <p:embed/>
            </p:oleObj>
          </a:graphicData>
        </a:graphic>
      </p:graphicFrame>
      <p:sp>
        <p:nvSpPr>
          <p:cNvPr id="7271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53988"/>
            <a:ext cx="74342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7271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6327648"/>
            <a:ext cx="9144000" cy="53035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de-DE" sz="1200" dirty="0">
                <a:cs typeface="+mn-cs"/>
              </a:rPr>
              <a:t>   </a:t>
            </a:r>
            <a:endParaRPr lang="de-DE" sz="1200" dirty="0" smtClean="0">
              <a:cs typeface="+mn-cs"/>
            </a:endParaRPr>
          </a:p>
          <a:p>
            <a:pPr eaLnBrk="0" hangingPunct="0">
              <a:defRPr/>
            </a:pPr>
            <a:r>
              <a:rPr lang="de-DE" sz="800" b="0" dirty="0" smtClean="0">
                <a:cs typeface="+mn-cs"/>
              </a:rPr>
              <a:t>© </a:t>
            </a:r>
            <a:r>
              <a:rPr lang="de-DE" sz="1000" b="0" dirty="0">
                <a:latin typeface="Calibri" pitchFamily="34" charset="0"/>
                <a:cs typeface="+mn-cs"/>
              </a:rPr>
              <a:t>Wyatt Technology Corporation 2011 – All Rights Reserved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778240" y="0"/>
            <a:ext cx="365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fld id="{83D78D79-86D9-4A5D-A155-84DB3D213E17}" type="slidenum">
              <a:rPr lang="de-DE" sz="1200">
                <a:latin typeface="Calibri" pitchFamily="34" charset="0"/>
                <a:cs typeface="+mn-cs"/>
              </a:rPr>
              <a:pPr algn="r" eaLnBrk="0" hangingPunct="0">
                <a:defRPr/>
              </a:pPr>
              <a:t>‹#›</a:t>
            </a:fld>
            <a:endParaRPr lang="en-US" sz="1200" dirty="0">
              <a:latin typeface="Calibri" pitchFamily="34" charset="0"/>
              <a:cs typeface="+mn-cs"/>
            </a:endParaRPr>
          </a:p>
        </p:txBody>
      </p:sp>
      <p:pic>
        <p:nvPicPr>
          <p:cNvPr id="72721" name="Picture 2490" descr="Wyatt logo no address full circle thicker lines"/>
          <p:cNvPicPr>
            <a:picLocks noChangeAspect="1" noChangeArrowheads="1"/>
          </p:cNvPicPr>
          <p:nvPr/>
        </p:nvPicPr>
        <p:blipFill>
          <a:blip r:embed="rId9" cstate="print"/>
          <a:srcRect r="7345"/>
          <a:stretch>
            <a:fillRect/>
          </a:stretch>
        </p:blipFill>
        <p:spPr bwMode="auto">
          <a:xfrm>
            <a:off x="7626096" y="6343027"/>
            <a:ext cx="1499616" cy="5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895600" y="4191000"/>
            <a:ext cx="1920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8" r:id="rId3"/>
    <p:sldLayoutId id="2147483709" r:id="rId4"/>
    <p:sldLayoutId id="2147483710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685800" y="1627317"/>
            <a:ext cx="77724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6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Optilab rEX and </a:t>
            </a:r>
            <a:r>
              <a:rPr kumimoji="0" lang="en-US" sz="6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TrEX</a:t>
            </a:r>
            <a:endParaRPr kumimoji="0" lang="en-US" sz="6600" b="1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4" name="Subtitle 4"/>
          <p:cNvSpPr txBox="1">
            <a:spLocks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68172" marR="0" lvl="0" indent="-368172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Light Scattering University</a:t>
            </a:r>
          </a:p>
          <a:p>
            <a:pPr marL="368172" marR="0" lvl="0" indent="-368172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6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Wyatt Technology Corporation</a:t>
            </a:r>
          </a:p>
          <a:p>
            <a:pPr marL="368172" marR="0" lvl="0" indent="-368172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6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Santa Barbara, California</a:t>
            </a:r>
          </a:p>
          <a:p>
            <a:pPr marL="368172" marR="0" lvl="0" indent="-368172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p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720" y="1704160"/>
            <a:ext cx="7856559" cy="344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/>
              <a:t>Photodiode Array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3276600" cy="5334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sz="2800" b="1" dirty="0" smtClean="0"/>
              <a:t>The Wyatt Way:</a:t>
            </a:r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1371600" y="5449669"/>
            <a:ext cx="6400800" cy="646331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 Differential RI Calibration – RIU/pixel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(internal constant not shown in ASTRA)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 descr="absolute-cell-1026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870735"/>
            <a:ext cx="8229600" cy="3260993"/>
          </a:xfrm>
        </p:spPr>
      </p:pic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Absolute Refractive Index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Absolute Refractive Index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831056" y="1566952"/>
            <a:ext cx="7481888" cy="3724096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2400"/>
              </a:spcBef>
              <a:buFontTx/>
              <a:buChar char="•"/>
            </a:pPr>
            <a:r>
              <a:rPr lang="en-US" sz="2800" dirty="0" smtClean="0">
                <a:latin typeface="Calibri" pitchFamily="34" charset="0"/>
              </a:rPr>
              <a:t>Optilab </a:t>
            </a:r>
            <a:r>
              <a:rPr lang="en-US" sz="2800" dirty="0">
                <a:latin typeface="Calibri" pitchFamily="34" charset="0"/>
              </a:rPr>
              <a:t>rEX must be in Purge Mode for </a:t>
            </a:r>
            <a:r>
              <a:rPr lang="en-US" sz="2800" dirty="0" err="1">
                <a:latin typeface="Calibri" pitchFamily="34" charset="0"/>
              </a:rPr>
              <a:t>aRI</a:t>
            </a:r>
            <a:r>
              <a:rPr lang="en-US" sz="2800" dirty="0">
                <a:latin typeface="Calibri" pitchFamily="34" charset="0"/>
              </a:rPr>
              <a:t> measurements</a:t>
            </a:r>
          </a:p>
          <a:p>
            <a:pPr marL="342900" indent="-342900">
              <a:spcBef>
                <a:spcPts val="2400"/>
              </a:spcBef>
              <a:buFontTx/>
              <a:buChar char="•"/>
            </a:pPr>
            <a:r>
              <a:rPr lang="en-US" sz="2800" dirty="0" smtClean="0">
                <a:latin typeface="Calibri" pitchFamily="34" charset="0"/>
              </a:rPr>
              <a:t>Solution’s </a:t>
            </a:r>
            <a:r>
              <a:rPr lang="en-US" sz="2800" dirty="0" err="1">
                <a:latin typeface="Calibri" pitchFamily="34" charset="0"/>
              </a:rPr>
              <a:t>aRI</a:t>
            </a:r>
            <a:r>
              <a:rPr lang="en-US" sz="2800" dirty="0">
                <a:latin typeface="Calibri" pitchFamily="34" charset="0"/>
              </a:rPr>
              <a:t> is shown on the rEX front panel </a:t>
            </a: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– </a:t>
            </a:r>
            <a:r>
              <a:rPr lang="en-US" sz="2800" dirty="0">
                <a:latin typeface="Calibri" pitchFamily="34" charset="0"/>
              </a:rPr>
              <a:t>no need for ASTRA</a:t>
            </a:r>
          </a:p>
          <a:p>
            <a:pPr marL="342900" indent="-342900">
              <a:spcBef>
                <a:spcPts val="2400"/>
              </a:spcBef>
              <a:buFontTx/>
              <a:buChar char="•"/>
            </a:pP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aRI</a:t>
            </a:r>
            <a:r>
              <a:rPr lang="en-US" sz="2800" dirty="0">
                <a:latin typeface="Calibri" pitchFamily="34" charset="0"/>
              </a:rPr>
              <a:t> can be re-calibrated using three or more standard liquids, </a:t>
            </a: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e.g</a:t>
            </a:r>
            <a:r>
              <a:rPr lang="en-US" sz="2800" dirty="0">
                <a:latin typeface="Calibri" pitchFamily="34" charset="0"/>
              </a:rPr>
              <a:t>. Water, Methanol, Toluene, THF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457200" y="4157008"/>
            <a:ext cx="8229600" cy="193899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54013" indent="-354013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latin typeface="Calibri" pitchFamily="34" charset="0"/>
              </a:rPr>
              <a:t>Light </a:t>
            </a:r>
            <a:r>
              <a:rPr lang="en-US" sz="2400" dirty="0">
                <a:latin typeface="Calibri" pitchFamily="34" charset="0"/>
              </a:rPr>
              <a:t>Intensity must be less than 7.8V for proper operation! </a:t>
            </a:r>
          </a:p>
          <a:p>
            <a:pPr marL="354013" indent="-354013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latin typeface="Calibri" pitchFamily="34" charset="0"/>
              </a:rPr>
              <a:t>Light </a:t>
            </a:r>
            <a:r>
              <a:rPr lang="en-US" sz="2400" dirty="0">
                <a:latin typeface="Calibri" pitchFamily="34" charset="0"/>
              </a:rPr>
              <a:t>Intensity will change significantly when solvent is changed, and will drift as LED ages (years?)</a:t>
            </a:r>
          </a:p>
          <a:p>
            <a:pPr marL="354013" indent="-354013"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Calibri" pitchFamily="34" charset="0"/>
              </a:rPr>
              <a:t>Use “Optimize” button to get close, but fine tune by hand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LED Settings</a:t>
            </a: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476500" y="2019300"/>
            <a:ext cx="9144000" cy="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990600"/>
            <a:ext cx="4419600" cy="297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976688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en-US" sz="2400" dirty="0" smtClean="0"/>
              <a:t>30-40 minute instrument warm-up / temperature equilibration time.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en-US" sz="2400" dirty="0" smtClean="0"/>
              <a:t>Nitrogen needed only for sub-ambient operation.  50psi bleed.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en-US" sz="2400" dirty="0" smtClean="0"/>
              <a:t>DHCP Ethernet communications recommended, static IP is OK.</a:t>
            </a: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/>
              <a:t>Installation “Pointers”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5" name="Rectangle 1027"/>
          <p:cNvSpPr>
            <a:spLocks noGrp="1" noChangeArrowheads="1"/>
          </p:cNvSpPr>
          <p:nvPr>
            <p:ph idx="1"/>
          </p:nvPr>
        </p:nvSpPr>
        <p:spPr>
          <a:xfrm>
            <a:off x="438150" y="990600"/>
            <a:ext cx="8267700" cy="50292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Never leave salt solution stagnant in cell to prevent precipitation;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Never transition directly from salt solution to organic solvents;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Place the rEX last in the flow path to keep backpressure low;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dirty="0" smtClean="0"/>
              <a:t>Purge cell daily for ~2 minutes;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dirty="0" smtClean="0"/>
              <a:t>Check LED intensity periodically, </a:t>
            </a:r>
            <a:r>
              <a:rPr lang="en-US" sz="2400" u="sng" dirty="0" smtClean="0"/>
              <a:t>especially after changing solvents</a:t>
            </a:r>
            <a:r>
              <a:rPr lang="en-US" u="sng" dirty="0" smtClean="0"/>
              <a:t>;</a:t>
            </a:r>
            <a:endParaRPr lang="en-US" sz="2400" dirty="0" smtClean="0"/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dirty="0" smtClean="0"/>
              <a:t>Store in ethanol to prevent organisms from growing;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2400" dirty="0" smtClean="0"/>
              <a:t>Contact Wyatt Support for help replacing the LED.</a:t>
            </a:r>
          </a:p>
        </p:txBody>
      </p:sp>
      <p:sp>
        <p:nvSpPr>
          <p:cNvPr id="2590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Daily Use “Pointers”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RI?</a:t>
            </a:r>
          </a:p>
        </p:txBody>
      </p:sp>
      <p:sp>
        <p:nvSpPr>
          <p:cNvPr id="351238" name="Rectangle 6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685800" y="2209800"/>
            <a:ext cx="7772400" cy="22098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en-US" sz="2800" dirty="0" smtClean="0"/>
              <a:t>Refractive Index: </a:t>
            </a:r>
            <a:r>
              <a:rPr lang="en-US" sz="2800" i="1" dirty="0" smtClean="0"/>
              <a:t>the ratio (n) of the velocity of light in a vacuum (c) to that in a medium (v) </a:t>
            </a:r>
          </a:p>
          <a:p>
            <a:pPr algn="ctr" eaLnBrk="1" hangingPunct="1">
              <a:buNone/>
              <a:defRPr/>
            </a:pPr>
            <a:r>
              <a:rPr lang="en-US" sz="2800" i="1" dirty="0" smtClean="0"/>
              <a:t> </a:t>
            </a:r>
          </a:p>
          <a:p>
            <a:pPr algn="ctr" eaLnBrk="1" hangingPunct="1">
              <a:buNone/>
              <a:defRPr/>
            </a:pPr>
            <a:r>
              <a:rPr lang="en-US" sz="2800" i="1" dirty="0" smtClean="0"/>
              <a:t>n = c/v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1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1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1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Snell's Law: </a:t>
            </a:r>
            <a:r>
              <a:rPr lang="en-US" sz="4000" i="1" dirty="0" smtClean="0">
                <a:effectLst/>
              </a:rPr>
              <a:t>n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) = n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)</a:t>
            </a:r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>
            <a:off x="0" y="4114800"/>
            <a:ext cx="480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 sz="2400">
              <a:latin typeface="Calibri" pitchFamily="34" charset="0"/>
            </a:endParaRP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4876800" y="1752600"/>
            <a:ext cx="0" cy="419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2400">
              <a:latin typeface="Calibri" pitchFamily="34" charset="0"/>
            </a:endParaRPr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381000" y="2425005"/>
            <a:ext cx="3962400" cy="138499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Calibri" pitchFamily="34" charset="0"/>
              </a:rPr>
              <a:t>Scenario 1: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Light strikes the new medium “normal” to the plane</a:t>
            </a:r>
          </a:p>
        </p:txBody>
      </p:sp>
      <p:sp>
        <p:nvSpPr>
          <p:cNvPr id="356364" name="Line 12"/>
          <p:cNvSpPr>
            <a:spLocks noChangeShapeType="1"/>
          </p:cNvSpPr>
          <p:nvPr/>
        </p:nvSpPr>
        <p:spPr bwMode="auto">
          <a:xfrm flipV="1">
            <a:off x="4953000" y="4114800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 sz="2400">
              <a:latin typeface="Calibri" pitchFamily="34" charset="0"/>
            </a:endParaRPr>
          </a:p>
        </p:txBody>
      </p:sp>
      <p:sp>
        <p:nvSpPr>
          <p:cNvPr id="356365" name="Text Box 13"/>
          <p:cNvSpPr txBox="1">
            <a:spLocks noChangeArrowheads="1"/>
          </p:cNvSpPr>
          <p:nvPr/>
        </p:nvSpPr>
        <p:spPr bwMode="auto">
          <a:xfrm>
            <a:off x="5638800" y="2979003"/>
            <a:ext cx="3048000" cy="83099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Calibri" pitchFamily="34" charset="0"/>
              </a:rPr>
              <a:t>sin(Θ</a:t>
            </a:r>
            <a:r>
              <a:rPr lang="en-US" sz="2400" i="1" baseline="-25000" dirty="0">
                <a:latin typeface="Calibri" pitchFamily="34" charset="0"/>
              </a:rPr>
              <a:t>1</a:t>
            </a:r>
            <a:r>
              <a:rPr lang="en-US" sz="2400" i="1" dirty="0">
                <a:latin typeface="Calibri" pitchFamily="34" charset="0"/>
              </a:rPr>
              <a:t>)</a:t>
            </a:r>
            <a:r>
              <a:rPr lang="en-US" sz="2400" dirty="0">
                <a:latin typeface="Calibri" pitchFamily="34" charset="0"/>
              </a:rPr>
              <a:t> = 0 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NO </a:t>
            </a:r>
            <a:r>
              <a:rPr lang="en-US" sz="2400" dirty="0">
                <a:latin typeface="Calibri" pitchFamily="34" charset="0"/>
              </a:rPr>
              <a:t>refraction</a:t>
            </a:r>
          </a:p>
        </p:txBody>
      </p:sp>
      <p:sp>
        <p:nvSpPr>
          <p:cNvPr id="8200" name="Text Box 16"/>
          <p:cNvSpPr txBox="1">
            <a:spLocks noChangeArrowheads="1"/>
          </p:cNvSpPr>
          <p:nvPr/>
        </p:nvSpPr>
        <p:spPr bwMode="auto">
          <a:xfrm>
            <a:off x="1828800" y="4572000"/>
            <a:ext cx="1600200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8201" name="Text Box 17"/>
          <p:cNvSpPr txBox="1">
            <a:spLocks noChangeArrowheads="1"/>
          </p:cNvSpPr>
          <p:nvPr/>
        </p:nvSpPr>
        <p:spPr bwMode="auto">
          <a:xfrm>
            <a:off x="5791200" y="4572000"/>
            <a:ext cx="1676400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6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64" grpId="0" animBg="1"/>
      <p:bldP spid="3563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Snell's Law: </a:t>
            </a:r>
            <a:r>
              <a:rPr lang="en-US" sz="4000" i="1" dirty="0" smtClean="0">
                <a:effectLst/>
              </a:rPr>
              <a:t>n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) = n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)</a:t>
            </a: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304800" y="2133600"/>
            <a:ext cx="4495800" cy="2514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4800600" y="1600200"/>
            <a:ext cx="0" cy="419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47800" y="990600"/>
            <a:ext cx="3429000" cy="1754326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Calibri" pitchFamily="34" charset="0"/>
              </a:rPr>
              <a:t>Scenario 2: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Light strikes the new medium at some non 0 angle relative to “normal”</a:t>
            </a:r>
          </a:p>
        </p:txBody>
      </p:sp>
      <p:sp>
        <p:nvSpPr>
          <p:cNvPr id="357382" name="Line 6"/>
          <p:cNvSpPr>
            <a:spLocks noChangeShapeType="1"/>
          </p:cNvSpPr>
          <p:nvPr/>
        </p:nvSpPr>
        <p:spPr bwMode="auto">
          <a:xfrm>
            <a:off x="4876800" y="4648200"/>
            <a:ext cx="38100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7383" name="Text Box 7"/>
          <p:cNvSpPr txBox="1">
            <a:spLocks noChangeArrowheads="1"/>
          </p:cNvSpPr>
          <p:nvPr/>
        </p:nvSpPr>
        <p:spPr bwMode="auto">
          <a:xfrm>
            <a:off x="5029200" y="3429000"/>
            <a:ext cx="3200400" cy="83099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2400" i="1" dirty="0">
                <a:latin typeface="Calibri" pitchFamily="34" charset="0"/>
              </a:rPr>
              <a:t>sin(Θ</a:t>
            </a:r>
            <a:r>
              <a:rPr lang="en-US" sz="2400" i="1" baseline="-25000" dirty="0">
                <a:latin typeface="Calibri" pitchFamily="34" charset="0"/>
              </a:rPr>
              <a:t>1</a:t>
            </a:r>
            <a:r>
              <a:rPr lang="en-US" sz="2400" i="1" dirty="0">
                <a:latin typeface="Calibri" pitchFamily="34" charset="0"/>
              </a:rPr>
              <a:t>) </a:t>
            </a:r>
            <a:r>
              <a:rPr lang="en-US" sz="2400" dirty="0">
                <a:latin typeface="Calibri" pitchFamily="34" charset="0"/>
              </a:rPr>
              <a:t>≠ 0 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and </a:t>
            </a:r>
            <a:r>
              <a:rPr lang="en-US" sz="2400" dirty="0">
                <a:latin typeface="Calibri" pitchFamily="34" charset="0"/>
              </a:rPr>
              <a:t>therefore refraction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533400" y="4648200"/>
            <a:ext cx="8077200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lg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1905000" y="5329535"/>
            <a:ext cx="1536405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5778795" y="5329535"/>
            <a:ext cx="1536405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2</a:t>
            </a:r>
          </a:p>
        </p:txBody>
      </p:sp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3352800" y="4191000"/>
            <a:ext cx="457200" cy="3667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Θ</a:t>
            </a:r>
            <a:r>
              <a:rPr lang="en-US" i="1" baseline="-25000"/>
              <a:t>1</a:t>
            </a:r>
          </a:p>
        </p:txBody>
      </p:sp>
      <p:sp>
        <p:nvSpPr>
          <p:cNvPr id="9228" name="Arc 21"/>
          <p:cNvSpPr>
            <a:spLocks/>
          </p:cNvSpPr>
          <p:nvPr/>
        </p:nvSpPr>
        <p:spPr bwMode="auto">
          <a:xfrm rot="19791232" flipH="1">
            <a:off x="2820988" y="3875088"/>
            <a:ext cx="609600" cy="647700"/>
          </a:xfrm>
          <a:custGeom>
            <a:avLst/>
            <a:gdLst>
              <a:gd name="T0" fmla="*/ 64036 w 21600"/>
              <a:gd name="T1" fmla="*/ 0 h 21480"/>
              <a:gd name="T2" fmla="*/ 609600 w 21600"/>
              <a:gd name="T3" fmla="*/ 647700 h 21480"/>
              <a:gd name="T4" fmla="*/ 0 w 21600"/>
              <a:gd name="T5" fmla="*/ 647700 h 21480"/>
              <a:gd name="T6" fmla="*/ 0 60000 65536"/>
              <a:gd name="T7" fmla="*/ 0 60000 65536"/>
              <a:gd name="T8" fmla="*/ 0 60000 65536"/>
              <a:gd name="T9" fmla="*/ 0 w 21600"/>
              <a:gd name="T10" fmla="*/ 0 h 21480"/>
              <a:gd name="T11" fmla="*/ 21600 w 21600"/>
              <a:gd name="T12" fmla="*/ 21480 h 21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480" fill="none" extrusionOk="0">
                <a:moveTo>
                  <a:pt x="2269" y="-1"/>
                </a:moveTo>
                <a:cubicBezTo>
                  <a:pt x="13258" y="1160"/>
                  <a:pt x="21600" y="10429"/>
                  <a:pt x="21600" y="21480"/>
                </a:cubicBezTo>
              </a:path>
              <a:path w="21600" h="21480" stroke="0" extrusionOk="0">
                <a:moveTo>
                  <a:pt x="2269" y="-1"/>
                </a:moveTo>
                <a:cubicBezTo>
                  <a:pt x="13258" y="1160"/>
                  <a:pt x="21600" y="10429"/>
                  <a:pt x="21600" y="21480"/>
                </a:cubicBezTo>
                <a:lnTo>
                  <a:pt x="0" y="2148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Text Box 22"/>
          <p:cNvSpPr txBox="1">
            <a:spLocks noChangeArrowheads="1"/>
          </p:cNvSpPr>
          <p:nvPr/>
        </p:nvSpPr>
        <p:spPr bwMode="auto">
          <a:xfrm>
            <a:off x="7924800" y="4648200"/>
            <a:ext cx="457200" cy="3667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Θ</a:t>
            </a:r>
            <a:r>
              <a:rPr lang="en-US" i="1" baseline="-25000"/>
              <a:t>2</a:t>
            </a:r>
          </a:p>
        </p:txBody>
      </p:sp>
      <p:sp>
        <p:nvSpPr>
          <p:cNvPr id="9230" name="Arc 23"/>
          <p:cNvSpPr>
            <a:spLocks/>
          </p:cNvSpPr>
          <p:nvPr/>
        </p:nvSpPr>
        <p:spPr bwMode="auto">
          <a:xfrm rot="9042033" flipH="1">
            <a:off x="8382000" y="4648200"/>
            <a:ext cx="306388" cy="468313"/>
          </a:xfrm>
          <a:custGeom>
            <a:avLst/>
            <a:gdLst>
              <a:gd name="T0" fmla="*/ 32185 w 21600"/>
              <a:gd name="T1" fmla="*/ 0 h 21480"/>
              <a:gd name="T2" fmla="*/ 306388 w 21600"/>
              <a:gd name="T3" fmla="*/ 468313 h 21480"/>
              <a:gd name="T4" fmla="*/ 0 w 21600"/>
              <a:gd name="T5" fmla="*/ 468313 h 21480"/>
              <a:gd name="T6" fmla="*/ 0 60000 65536"/>
              <a:gd name="T7" fmla="*/ 0 60000 65536"/>
              <a:gd name="T8" fmla="*/ 0 60000 65536"/>
              <a:gd name="T9" fmla="*/ 0 w 21600"/>
              <a:gd name="T10" fmla="*/ 0 h 21480"/>
              <a:gd name="T11" fmla="*/ 21600 w 21600"/>
              <a:gd name="T12" fmla="*/ 21480 h 21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480" fill="none" extrusionOk="0">
                <a:moveTo>
                  <a:pt x="2269" y="-1"/>
                </a:moveTo>
                <a:cubicBezTo>
                  <a:pt x="13258" y="1160"/>
                  <a:pt x="21600" y="10429"/>
                  <a:pt x="21600" y="21480"/>
                </a:cubicBezTo>
              </a:path>
              <a:path w="21600" h="21480" stroke="0" extrusionOk="0">
                <a:moveTo>
                  <a:pt x="2269" y="-1"/>
                </a:moveTo>
                <a:cubicBezTo>
                  <a:pt x="13258" y="1160"/>
                  <a:pt x="21600" y="10429"/>
                  <a:pt x="21600" y="21480"/>
                </a:cubicBezTo>
                <a:lnTo>
                  <a:pt x="0" y="2148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7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7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2" grpId="0" animBg="1"/>
      <p:bldP spid="3573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Snell's Law: </a:t>
            </a:r>
            <a:r>
              <a:rPr lang="en-US" sz="4000" i="1" dirty="0" smtClean="0">
                <a:effectLst/>
              </a:rPr>
              <a:t>n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1</a:t>
            </a:r>
            <a:r>
              <a:rPr lang="en-US" sz="4000" i="1" dirty="0" smtClean="0">
                <a:effectLst/>
              </a:rPr>
              <a:t>) = n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 sin(Θ</a:t>
            </a:r>
            <a:r>
              <a:rPr lang="en-US" sz="4000" i="1" baseline="-25000" dirty="0" smtClean="0">
                <a:effectLst/>
              </a:rPr>
              <a:t>2</a:t>
            </a:r>
            <a:r>
              <a:rPr lang="en-US" sz="4000" i="1" dirty="0" smtClean="0">
                <a:effectLst/>
              </a:rPr>
              <a:t>)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1600200" y="3124200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4724400" y="1676400"/>
            <a:ext cx="0" cy="4191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1000" y="1143000"/>
            <a:ext cx="4191000" cy="1754326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Calibri" pitchFamily="34" charset="0"/>
              </a:rPr>
              <a:t>Scenario 3: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Light strikes the interface at some non 0 angle relative to “normal” but n</a:t>
            </a:r>
            <a:r>
              <a:rPr lang="en-US" sz="2400" baseline="-25000" dirty="0">
                <a:latin typeface="Calibri" pitchFamily="34" charset="0"/>
              </a:rPr>
              <a:t>1</a:t>
            </a:r>
            <a:r>
              <a:rPr lang="en-US" sz="2400" dirty="0">
                <a:latin typeface="Calibri" pitchFamily="34" charset="0"/>
              </a:rPr>
              <a:t> = n</a:t>
            </a:r>
            <a:r>
              <a:rPr lang="en-US" sz="2400" baseline="-25000" dirty="0">
                <a:latin typeface="Calibri" pitchFamily="34" charset="0"/>
              </a:rPr>
              <a:t>2</a:t>
            </a:r>
          </a:p>
        </p:txBody>
      </p:sp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5029200" y="3810000"/>
            <a:ext cx="2004391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No Refraction</a:t>
            </a:r>
          </a:p>
        </p:txBody>
      </p:sp>
      <p:sp>
        <p:nvSpPr>
          <p:cNvPr id="10247" name="Line 8"/>
          <p:cNvSpPr>
            <a:spLocks noChangeShapeType="1"/>
          </p:cNvSpPr>
          <p:nvPr/>
        </p:nvSpPr>
        <p:spPr bwMode="auto">
          <a:xfrm>
            <a:off x="1676400" y="4648200"/>
            <a:ext cx="6019800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lg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2286000" y="5562600"/>
            <a:ext cx="1457739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5029200" y="5562600"/>
            <a:ext cx="1457739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2</a:t>
            </a:r>
          </a:p>
        </p:txBody>
      </p:sp>
      <p:sp>
        <p:nvSpPr>
          <p:cNvPr id="10250" name="Line 11"/>
          <p:cNvSpPr>
            <a:spLocks noChangeShapeType="1"/>
          </p:cNvSpPr>
          <p:nvPr/>
        </p:nvSpPr>
        <p:spPr bwMode="auto">
          <a:xfrm>
            <a:off x="4724400" y="4648200"/>
            <a:ext cx="23622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Scenario 1 and 2 Combined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57200" y="3505200"/>
            <a:ext cx="426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4800600" y="1752600"/>
            <a:ext cx="0" cy="419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Line 8"/>
          <p:cNvSpPr>
            <a:spLocks noChangeShapeType="1"/>
          </p:cNvSpPr>
          <p:nvPr/>
        </p:nvSpPr>
        <p:spPr bwMode="auto">
          <a:xfrm>
            <a:off x="1676400" y="4800600"/>
            <a:ext cx="6172200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Line 9"/>
          <p:cNvSpPr>
            <a:spLocks noChangeShapeType="1"/>
          </p:cNvSpPr>
          <p:nvPr/>
        </p:nvSpPr>
        <p:spPr bwMode="auto">
          <a:xfrm>
            <a:off x="4800600" y="1752600"/>
            <a:ext cx="3048000" cy="3048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Line 10"/>
          <p:cNvSpPr>
            <a:spLocks noChangeShapeType="1"/>
          </p:cNvSpPr>
          <p:nvPr/>
        </p:nvSpPr>
        <p:spPr bwMode="auto">
          <a:xfrm>
            <a:off x="4876800" y="3505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Line 11"/>
          <p:cNvSpPr>
            <a:spLocks noChangeShapeType="1"/>
          </p:cNvSpPr>
          <p:nvPr/>
        </p:nvSpPr>
        <p:spPr bwMode="auto">
          <a:xfrm flipV="1">
            <a:off x="6629400" y="2819400"/>
            <a:ext cx="16764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2667000" y="4114800"/>
            <a:ext cx="1839913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5217247" y="4114800"/>
            <a:ext cx="1716953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2</a:t>
            </a:r>
          </a:p>
        </p:txBody>
      </p:sp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7151687" y="3429000"/>
            <a:ext cx="1839913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3"/>
          <p:cNvSpPr>
            <a:spLocks noChangeShapeType="1"/>
          </p:cNvSpPr>
          <p:nvPr/>
        </p:nvSpPr>
        <p:spPr bwMode="auto">
          <a:xfrm>
            <a:off x="1981200" y="3810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3352800" y="2209800"/>
            <a:ext cx="0" cy="2819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3352800" y="5029200"/>
            <a:ext cx="2895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3352800" y="2209800"/>
            <a:ext cx="2895600" cy="2819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3352800" y="3810000"/>
            <a:ext cx="160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 flipV="1">
            <a:off x="5029200" y="3200400"/>
            <a:ext cx="16764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1447800" y="4110335"/>
            <a:ext cx="1524000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3581400" y="3962400"/>
            <a:ext cx="1600200" cy="907941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latin typeface="Calibri" pitchFamily="34" charset="0"/>
              </a:rPr>
              <a:t>Medium 2 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Calibri" pitchFamily="34" charset="0"/>
              </a:rPr>
              <a:t>(Sample)</a:t>
            </a: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5638800" y="3805535"/>
            <a:ext cx="1600200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Medium 1</a:t>
            </a:r>
          </a:p>
        </p:txBody>
      </p:sp>
      <p:sp>
        <p:nvSpPr>
          <p:cNvPr id="35943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The</a:t>
            </a:r>
            <a:r>
              <a:rPr lang="en-US" dirty="0" smtClean="0"/>
              <a:t> </a:t>
            </a:r>
            <a:r>
              <a:rPr lang="en-US" i="1" dirty="0" smtClean="0"/>
              <a:t>Sample</a:t>
            </a:r>
            <a:r>
              <a:rPr lang="en-US" dirty="0" smtClean="0"/>
              <a:t> </a:t>
            </a:r>
            <a:r>
              <a:rPr lang="en-US" i="1" dirty="0" smtClean="0"/>
              <a:t>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3"/>
          <p:cNvSpPr>
            <a:spLocks noChangeShapeType="1"/>
          </p:cNvSpPr>
          <p:nvPr/>
        </p:nvSpPr>
        <p:spPr bwMode="auto">
          <a:xfrm>
            <a:off x="3429000" y="2209800"/>
            <a:ext cx="0" cy="2819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3429000" y="5029200"/>
            <a:ext cx="2895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3429000" y="2209800"/>
            <a:ext cx="2895600" cy="2819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7" name="Line 8"/>
          <p:cNvSpPr>
            <a:spLocks noChangeShapeType="1"/>
          </p:cNvSpPr>
          <p:nvPr/>
        </p:nvSpPr>
        <p:spPr bwMode="auto">
          <a:xfrm>
            <a:off x="3429000" y="2209800"/>
            <a:ext cx="2895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8" name="Line 9"/>
          <p:cNvSpPr>
            <a:spLocks noChangeShapeType="1"/>
          </p:cNvSpPr>
          <p:nvPr/>
        </p:nvSpPr>
        <p:spPr bwMode="auto">
          <a:xfrm>
            <a:off x="6324600" y="2209800"/>
            <a:ext cx="0" cy="2819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0458" name="Line 10"/>
          <p:cNvSpPr>
            <a:spLocks noChangeShapeType="1"/>
          </p:cNvSpPr>
          <p:nvPr/>
        </p:nvSpPr>
        <p:spPr bwMode="auto">
          <a:xfrm>
            <a:off x="6324600" y="3657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>
            <a:off x="2057400" y="3657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3429000" y="36576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0461" name="Line 13"/>
          <p:cNvSpPr>
            <a:spLocks noChangeShapeType="1"/>
          </p:cNvSpPr>
          <p:nvPr/>
        </p:nvSpPr>
        <p:spPr bwMode="auto">
          <a:xfrm>
            <a:off x="4953000" y="3657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3436144" y="4419600"/>
            <a:ext cx="2278856" cy="40011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Medium 1 (Sample)</a:t>
            </a:r>
          </a:p>
        </p:txBody>
      </p:sp>
      <p:sp>
        <p:nvSpPr>
          <p:cNvPr id="13324" name="Text Box 16"/>
          <p:cNvSpPr txBox="1">
            <a:spLocks noChangeArrowheads="1"/>
          </p:cNvSpPr>
          <p:nvPr/>
        </p:nvSpPr>
        <p:spPr bwMode="auto">
          <a:xfrm>
            <a:off x="3810000" y="2209800"/>
            <a:ext cx="2514600" cy="40011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Medium 2 (Reference)</a:t>
            </a:r>
          </a:p>
        </p:txBody>
      </p:sp>
      <p:sp>
        <p:nvSpPr>
          <p:cNvPr id="360465" name="Rectangle 17"/>
          <p:cNvSpPr>
            <a:spLocks noChangeArrowheads="1"/>
          </p:cNvSpPr>
          <p:nvPr/>
        </p:nvSpPr>
        <p:spPr bwMode="auto">
          <a:xfrm>
            <a:off x="228600" y="152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 eaLnBrk="1" hangingPunct="1">
              <a:defRPr/>
            </a:pPr>
            <a:endParaRPr lang="en-US" sz="2800" i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6" name="Text Box 19"/>
          <p:cNvSpPr txBox="1">
            <a:spLocks noChangeArrowheads="1"/>
          </p:cNvSpPr>
          <p:nvPr/>
        </p:nvSpPr>
        <p:spPr bwMode="auto">
          <a:xfrm>
            <a:off x="609600" y="1295400"/>
            <a:ext cx="7658100" cy="46166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When Sample is the same as the Reference: </a:t>
            </a:r>
            <a:r>
              <a:rPr lang="en-US" sz="2400" dirty="0" smtClean="0">
                <a:latin typeface="Calibri" pitchFamily="34" charset="0"/>
              </a:rPr>
              <a:t>  </a:t>
            </a:r>
            <a:r>
              <a:rPr lang="en-US" sz="2400" b="1" dirty="0" smtClean="0">
                <a:latin typeface="Calibri" pitchFamily="34" charset="0"/>
              </a:rPr>
              <a:t>No </a:t>
            </a:r>
            <a:r>
              <a:rPr lang="en-US" sz="2400" b="1" dirty="0">
                <a:latin typeface="Calibri" pitchFamily="34" charset="0"/>
              </a:rPr>
              <a:t>refraction.</a:t>
            </a:r>
          </a:p>
        </p:txBody>
      </p:sp>
      <p:sp>
        <p:nvSpPr>
          <p:cNvPr id="360468" name="Text Box 20"/>
          <p:cNvSpPr txBox="1">
            <a:spLocks noChangeArrowheads="1"/>
          </p:cNvSpPr>
          <p:nvPr/>
        </p:nvSpPr>
        <p:spPr bwMode="auto">
          <a:xfrm>
            <a:off x="952500" y="5410200"/>
            <a:ext cx="7239000" cy="83099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When Sample is different from the Reference: 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Refraction</a:t>
            </a:r>
            <a:r>
              <a:rPr lang="en-US" sz="2400" b="1" dirty="0">
                <a:latin typeface="Calibri" pitchFamily="34" charset="0"/>
              </a:rPr>
              <a:t>!</a:t>
            </a:r>
          </a:p>
        </p:txBody>
      </p:sp>
      <p:sp>
        <p:nvSpPr>
          <p:cNvPr id="360469" name="Line 21"/>
          <p:cNvSpPr>
            <a:spLocks noChangeShapeType="1"/>
          </p:cNvSpPr>
          <p:nvPr/>
        </p:nvSpPr>
        <p:spPr bwMode="auto">
          <a:xfrm flipV="1">
            <a:off x="4953000" y="3276600"/>
            <a:ext cx="1371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0470" name="Line 22"/>
          <p:cNvSpPr>
            <a:spLocks noChangeShapeType="1"/>
          </p:cNvSpPr>
          <p:nvPr/>
        </p:nvSpPr>
        <p:spPr bwMode="auto">
          <a:xfrm>
            <a:off x="6324600" y="3276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Sample and Reference Cell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60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0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60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6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6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8" grpId="0" animBg="1"/>
      <p:bldP spid="360461" grpId="0" animBg="1"/>
      <p:bldP spid="360468" grpId="0"/>
      <p:bldP spid="360469" grpId="0" animBg="1"/>
      <p:bldP spid="3604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>
          <a:xfrm>
            <a:off x="1104900" y="1752600"/>
            <a:ext cx="6934200" cy="568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Traditional method (the competition):</a:t>
            </a:r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/>
              <a:t>Traditional Split Photodiode</a:t>
            </a:r>
          </a:p>
        </p:txBody>
      </p:sp>
      <p:pic>
        <p:nvPicPr>
          <p:cNvPr id="15364" name="Picture 4" descr="split-p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" y="2819400"/>
            <a:ext cx="8183563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SU_2011">
  <a:themeElements>
    <a:clrScheme name="Analysis Report V1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alysis Report V1-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Analysis Report V1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LSU_2011</Template>
  <TotalTime>37367</TotalTime>
  <Pages>32</Pages>
  <Words>713</Words>
  <Application>Microsoft Office PowerPoint</Application>
  <PresentationFormat>Letter Paper (8.5x11 in)</PresentationFormat>
  <Paragraphs>119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LSU_2011</vt:lpstr>
      <vt:lpstr>FreeHand 5.0 Drawing</vt:lpstr>
      <vt:lpstr>Slide 1</vt:lpstr>
      <vt:lpstr>What is RI?</vt:lpstr>
      <vt:lpstr>Snell's Law: n1 sin(Θ1) = n2 sin(Θ2)</vt:lpstr>
      <vt:lpstr>Snell's Law: n1 sin(Θ1) = n2 sin(Θ2)</vt:lpstr>
      <vt:lpstr>Snell's Law: n1 sin(Θ1) = n2 sin(Θ2)</vt:lpstr>
      <vt:lpstr>Scenario 1 and 2 Combined</vt:lpstr>
      <vt:lpstr>The Sample Cell</vt:lpstr>
      <vt:lpstr>The Sample and Reference Cell</vt:lpstr>
      <vt:lpstr>Traditional Split Photodiode</vt:lpstr>
      <vt:lpstr>Photodiode Array</vt:lpstr>
      <vt:lpstr>Absolute Refractive Index</vt:lpstr>
      <vt:lpstr>Absolute Refractive Index</vt:lpstr>
      <vt:lpstr>LED Settings</vt:lpstr>
      <vt:lpstr>Installation “Pointers”</vt:lpstr>
      <vt:lpstr>Daily Use “Pointers”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Light Scattering for Absolute Macromolecular Characterization</dc:title>
  <dc:subject/>
  <dc:creator>Geofrey Wyatt</dc:creator>
  <cp:keywords/>
  <dc:description/>
  <cp:lastModifiedBy>Sigrid Kuebler</cp:lastModifiedBy>
  <cp:revision>751</cp:revision>
  <cp:lastPrinted>2000-07-19T17:47:41Z</cp:lastPrinted>
  <dcterms:created xsi:type="dcterms:W3CDTF">1996-01-31T22:07:54Z</dcterms:created>
  <dcterms:modified xsi:type="dcterms:W3CDTF">2011-03-03T20:17:13Z</dcterms:modified>
</cp:coreProperties>
</file>